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21"/>
  </p:handoutMasterIdLst>
  <p:sldIdLst>
    <p:sldId id="256" r:id="rId2"/>
    <p:sldId id="257" r:id="rId3"/>
    <p:sldId id="273" r:id="rId4"/>
    <p:sldId id="258" r:id="rId5"/>
    <p:sldId id="259" r:id="rId6"/>
    <p:sldId id="260" r:id="rId7"/>
    <p:sldId id="268" r:id="rId8"/>
    <p:sldId id="269" r:id="rId9"/>
    <p:sldId id="262" r:id="rId10"/>
    <p:sldId id="263" r:id="rId11"/>
    <p:sldId id="264" r:id="rId12"/>
    <p:sldId id="265" r:id="rId13"/>
    <p:sldId id="272" r:id="rId14"/>
    <p:sldId id="275" r:id="rId15"/>
    <p:sldId id="267" r:id="rId16"/>
    <p:sldId id="271" r:id="rId17"/>
    <p:sldId id="274" r:id="rId18"/>
    <p:sldId id="270" r:id="rId19"/>
    <p:sldId id="266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tx1"/>
                </a:solidFill>
              </a:rPr>
              <a:t>ENROLLMENT</a:t>
            </a:r>
            <a:endParaRPr lang="en-US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Elem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564</c:v>
                </c:pt>
                <c:pt idx="1">
                  <c:v>592</c:v>
                </c:pt>
                <c:pt idx="2">
                  <c:v>609</c:v>
                </c:pt>
                <c:pt idx="3">
                  <c:v>589</c:v>
                </c:pt>
                <c:pt idx="4">
                  <c:v>576</c:v>
                </c:pt>
                <c:pt idx="5">
                  <c:v>535</c:v>
                </c:pt>
                <c:pt idx="6">
                  <c:v>489</c:v>
                </c:pt>
                <c:pt idx="7">
                  <c:v>551</c:v>
                </c:pt>
                <c:pt idx="8">
                  <c:v>492</c:v>
                </c:pt>
                <c:pt idx="9">
                  <c:v>463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10/11</c:v>
                </c:pt>
                <c:pt idx="1">
                  <c:v>11/12</c:v>
                </c:pt>
                <c:pt idx="2">
                  <c:v>12/13</c:v>
                </c:pt>
                <c:pt idx="3">
                  <c:v>13/14</c:v>
                </c:pt>
                <c:pt idx="4">
                  <c:v>14/15</c:v>
                </c:pt>
                <c:pt idx="5">
                  <c:v>15/16</c:v>
                </c:pt>
                <c:pt idx="6">
                  <c:v>16/17</c:v>
                </c:pt>
                <c:pt idx="7">
                  <c:v>17/18</c:v>
                </c:pt>
                <c:pt idx="8">
                  <c:v>18/19</c:v>
                </c:pt>
                <c:pt idx="9">
                  <c:v>19/20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543</c:v>
                </c:pt>
                <c:pt idx="1">
                  <c:v>494</c:v>
                </c:pt>
                <c:pt idx="2">
                  <c:v>491</c:v>
                </c:pt>
                <c:pt idx="3">
                  <c:v>496</c:v>
                </c:pt>
                <c:pt idx="4">
                  <c:v>491</c:v>
                </c:pt>
                <c:pt idx="5">
                  <c:v>521</c:v>
                </c:pt>
                <c:pt idx="6">
                  <c:v>522</c:v>
                </c:pt>
                <c:pt idx="7">
                  <c:v>513</c:v>
                </c:pt>
                <c:pt idx="8">
                  <c:v>503</c:v>
                </c:pt>
                <c:pt idx="9">
                  <c:v>515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5138728"/>
        <c:axId val="105139120"/>
      </c:lineChart>
      <c:catAx>
        <c:axId val="105138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139120"/>
        <c:crosses val="autoZero"/>
        <c:auto val="1"/>
        <c:lblAlgn val="ctr"/>
        <c:lblOffset val="100"/>
        <c:noMultiLvlLbl val="0"/>
      </c:catAx>
      <c:valAx>
        <c:axId val="10513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138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2019/2020 Revenues 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Local </c:v>
                </c:pt>
                <c:pt idx="1">
                  <c:v>State </c:v>
                </c:pt>
                <c:pt idx="2">
                  <c:v>Federal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7857223</c:v>
                </c:pt>
                <c:pt idx="1">
                  <c:v>10071779</c:v>
                </c:pt>
                <c:pt idx="2">
                  <c:v>181000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6299688082468001"/>
          <c:y val="7.73642498008658E-2"/>
          <c:w val="0.31506913537981701"/>
          <c:h val="0.761407410778017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2019/2020 Expenditures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fld id="{87932CC8-DDB6-408E-BF28-270ABA97B81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&quot;$&quot;#,##0_);\(&quot;$&quot;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Benefits</c:v>
                </c:pt>
                <c:pt idx="2">
                  <c:v>Debt</c:v>
                </c:pt>
                <c:pt idx="3">
                  <c:v>Tuition/IU Services</c:v>
                </c:pt>
                <c:pt idx="4">
                  <c:v>Transfer/Contingencies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6997569</c:v>
                </c:pt>
                <c:pt idx="1">
                  <c:v>5179802</c:v>
                </c:pt>
                <c:pt idx="2">
                  <c:v>465410</c:v>
                </c:pt>
                <c:pt idx="3">
                  <c:v>1647426</c:v>
                </c:pt>
                <c:pt idx="4">
                  <c:v>293500</c:v>
                </c:pt>
                <c:pt idx="5">
                  <c:v>3769225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Salaries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Teachers</c:v>
                </c:pt>
                <c:pt idx="1">
                  <c:v>Administration </c:v>
                </c:pt>
                <c:pt idx="2">
                  <c:v>Secretary/Aides</c:v>
                </c:pt>
                <c:pt idx="3">
                  <c:v>Maintenance</c:v>
                </c:pt>
                <c:pt idx="4">
                  <c:v>Non-Classified</c:v>
                </c:pt>
                <c:pt idx="5">
                  <c:v>Coaches/Sponsors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5102676</c:v>
                </c:pt>
                <c:pt idx="1">
                  <c:v>640694</c:v>
                </c:pt>
                <c:pt idx="2">
                  <c:v>333898</c:v>
                </c:pt>
                <c:pt idx="3">
                  <c:v>625937</c:v>
                </c:pt>
                <c:pt idx="4">
                  <c:v>106664</c:v>
                </c:pt>
                <c:pt idx="5">
                  <c:v>187700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Benefits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1742232968161596E-2"/>
                  <c:y val="2.292362291182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84921901745977"/>
                  <c:y val="1.01835716176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Health Insurance</c:v>
                </c:pt>
                <c:pt idx="1">
                  <c:v>Group Life/Disability</c:v>
                </c:pt>
                <c:pt idx="2">
                  <c:v>Social Security</c:v>
                </c:pt>
                <c:pt idx="3">
                  <c:v>PSERS (Retirement)</c:v>
                </c:pt>
                <c:pt idx="4">
                  <c:v>UC/WC Ins.</c:v>
                </c:pt>
                <c:pt idx="5">
                  <c:v>Tuition Reimb.</c:v>
                </c:pt>
                <c:pt idx="6">
                  <c:v>Other Benefits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1967073</c:v>
                </c:pt>
                <c:pt idx="1">
                  <c:v>31660</c:v>
                </c:pt>
                <c:pt idx="2">
                  <c:v>572546</c:v>
                </c:pt>
                <c:pt idx="3">
                  <c:v>2508773</c:v>
                </c:pt>
                <c:pt idx="4">
                  <c:v>53350</c:v>
                </c:pt>
                <c:pt idx="5">
                  <c:v>11400</c:v>
                </c:pt>
                <c:pt idx="6">
                  <c:v>35000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0.52657</cdr:x>
      <cdr:y>0.39183</cdr:y>
    </cdr:from>
    <cdr:to>
      <cdr:x>0.63406</cdr:x>
      <cdr:y>0.529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37200" y="1704975"/>
          <a:ext cx="1130300" cy="596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Local = $7,857,223 (43%)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0.3756</cdr:x>
      <cdr:y>0.44144</cdr:y>
    </cdr:from>
    <cdr:to>
      <cdr:x>0.4843</cdr:x>
      <cdr:y>0.58446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49700" y="1920875"/>
          <a:ext cx="1143000" cy="622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State = $10,071,779 (56%)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0.64251</cdr:x>
      <cdr:y>0.12623</cdr:y>
    </cdr:from>
    <cdr:to>
      <cdr:x>0.80435</cdr:x>
      <cdr:y>0.19336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756400" y="549275"/>
          <a:ext cx="17018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Federal = $181,000 (1%)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0.49275</cdr:x>
      <cdr:y>0.16417</cdr:y>
    </cdr:from>
    <cdr:to>
      <cdr:x>0.64614</cdr:x>
      <cdr:y>0.19044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H="1">
          <a:off x="5181598" y="714375"/>
          <a:ext cx="1612902" cy="1143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0.593</cdr:x>
      <cdr:y>0.39339</cdr:y>
    </cdr:from>
    <cdr:to>
      <cdr:x>0.6558</cdr:x>
      <cdr:y>0.43425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235700" y="1893546"/>
          <a:ext cx="660400" cy="196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38%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0.40338</cdr:x>
      <cdr:y>0.29848</cdr:y>
    </cdr:from>
    <cdr:to>
      <cdr:x>0.46739</cdr:x>
      <cdr:y>0.33934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41800" y="1436686"/>
          <a:ext cx="673100" cy="196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22%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0.26932</cdr:x>
      <cdr:y>0.54068</cdr:y>
    </cdr:from>
    <cdr:to>
      <cdr:x>0.33937</cdr:x>
      <cdr:y>0.61073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32100" y="2352675"/>
          <a:ext cx="736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0.30435</cdr:x>
      <cdr:y>0.41215</cdr:y>
    </cdr:from>
    <cdr:to>
      <cdr:x>0.36473</cdr:x>
      <cdr:y>0.45593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200400" y="1983828"/>
          <a:ext cx="635000" cy="2107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1%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0.37319</cdr:x>
      <cdr:y>0.5</cdr:y>
    </cdr:from>
    <cdr:to>
      <cdr:x>0.4215</cdr:x>
      <cdr:y>0.5467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924300" y="2406692"/>
          <a:ext cx="508000" cy="224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0.32729</cdr:x>
      <cdr:y>0.66623</cdr:y>
    </cdr:from>
    <cdr:to>
      <cdr:x>0.37198</cdr:x>
      <cdr:y>0.71406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441700" y="3206803"/>
          <a:ext cx="469900" cy="230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2%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0.4843</cdr:x>
      <cdr:y>0.66252</cdr:y>
    </cdr:from>
    <cdr:to>
      <cdr:x>0.5471</cdr:x>
      <cdr:y>0.70338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092700" y="3188946"/>
          <a:ext cx="660400" cy="196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28%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0.66562</cdr:x>
      <cdr:y>0.62319</cdr:y>
    </cdr:from>
    <cdr:to>
      <cdr:x>0.77431</cdr:x>
      <cdr:y>0.68436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10832" y="3105118"/>
          <a:ext cx="508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73%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0.28247</cdr:x>
      <cdr:y>0.20518</cdr:y>
    </cdr:from>
    <cdr:to>
      <cdr:x>0.40203</cdr:x>
      <cdr:y>0.24086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20132" y="1022318"/>
          <a:ext cx="558800" cy="177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0.14388</cdr:x>
      <cdr:y>0.42183</cdr:y>
    </cdr:from>
    <cdr:to>
      <cdr:x>0.26616</cdr:x>
      <cdr:y>0.48045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72432" y="2101818"/>
          <a:ext cx="57150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9%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0.06507</cdr:x>
      <cdr:y>0.23831</cdr:y>
    </cdr:from>
    <cdr:to>
      <cdr:x>0.15475</cdr:x>
      <cdr:y>0.30713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4132" y="1187418"/>
          <a:ext cx="4191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5%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0.5</cdr:x>
      <cdr:y>0.0497</cdr:y>
    </cdr:from>
    <cdr:to>
      <cdr:x>0.62772</cdr:x>
      <cdr:y>0.10577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36800" y="247618"/>
          <a:ext cx="596900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3%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0.26344</cdr:x>
      <cdr:y>0.06754</cdr:y>
    </cdr:from>
    <cdr:to>
      <cdr:x>0.36399</cdr:x>
      <cdr:y>0.12106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31232" y="336518"/>
          <a:ext cx="4699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1%</a:t>
          </a:r>
          <a:endParaRPr lang="en-US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0.69008</cdr:x>
      <cdr:y>0.33772</cdr:y>
    </cdr:from>
    <cdr:to>
      <cdr:x>0.79877</cdr:x>
      <cdr:y>0.39889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25142" y="1682727"/>
          <a:ext cx="507973" cy="304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38</a:t>
          </a:r>
          <a:r>
            <a:rPr lang="en-US" sz="1100" dirty="0" smtClean="0"/>
            <a:t>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0.2254</cdr:x>
      <cdr:y>0.44138</cdr:y>
    </cdr:from>
    <cdr:to>
      <cdr:x>0.34768</cdr:x>
      <cdr:y>0.5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53438" y="2199234"/>
          <a:ext cx="571487" cy="29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47</a:t>
          </a:r>
          <a:r>
            <a:rPr lang="en-US" sz="1100" dirty="0" smtClean="0"/>
            <a:t>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0.63859</cdr:x>
      <cdr:y>0.05735</cdr:y>
    </cdr:from>
    <cdr:to>
      <cdr:x>0.76631</cdr:x>
      <cdr:y>0.11342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84500" y="285737"/>
          <a:ext cx="596912" cy="279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1</a:t>
          </a:r>
          <a:r>
            <a:rPr lang="en-US" sz="1100" dirty="0" smtClean="0"/>
            <a:t>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0.34224</cdr:x>
      <cdr:y>0.05225</cdr:y>
    </cdr:from>
    <cdr:to>
      <cdr:x>0.44279</cdr:x>
      <cdr:y>0.10577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599513" y="260327"/>
          <a:ext cx="469931" cy="266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1%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0.7417</cdr:x>
      <cdr:y>0.66283</cdr:y>
    </cdr:from>
    <cdr:to>
      <cdr:x>0.84225</cdr:x>
      <cdr:y>0.71635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466413" y="3302615"/>
          <a:ext cx="469931" cy="2666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smtClean="0"/>
            <a:t>1%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0.48084</cdr:x>
      <cdr:y>0</cdr:y>
    </cdr:from>
    <cdr:to>
      <cdr:x>0.65475</cdr:x>
      <cdr:y>0.08666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247232" y="-1527190"/>
          <a:ext cx="8128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$35,000</a:t>
          </a:r>
        </a:p>
        <a:p xmlns:a="http://schemas.openxmlformats.org/drawingml/2006/main">
          <a:r>
            <a:rPr lang="en-US" dirty="0" smtClean="0"/>
            <a:t>1%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A2BAC7-8174-420F-97DF-59CB39B6BE0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01CEF4-3744-44FA-8AFF-A3CA51842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48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4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5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3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7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4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0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0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631D-DA44-48B5-8130-85CB6A781B30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930ED-3457-4920-919B-6F2159E3D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900" y="1122363"/>
            <a:ext cx="10071100" cy="87153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2019-2020 Preliminary Budget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900" y="2027238"/>
            <a:ext cx="2641600" cy="1973262"/>
          </a:xfrm>
        </p:spPr>
        <p:txBody>
          <a:bodyPr/>
          <a:lstStyle/>
          <a:p>
            <a:r>
              <a:rPr lang="en-US" dirty="0" smtClean="0"/>
              <a:t>Fort Cherry School District</a:t>
            </a:r>
          </a:p>
          <a:p>
            <a:r>
              <a:rPr lang="en-US" dirty="0" smtClean="0"/>
              <a:t>March 25,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027238"/>
            <a:ext cx="6851480" cy="428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08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116"/>
            <a:ext cx="10515600" cy="534878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SALARY BREAKDOWN</a:t>
            </a:r>
          </a:p>
          <a:p>
            <a:endParaRPr lang="en-US" dirty="0" smtClean="0"/>
          </a:p>
          <a:p>
            <a:r>
              <a:rPr lang="en-US" dirty="0" smtClean="0"/>
              <a:t>Total projected salary increase = $380k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766442236"/>
              </p:ext>
            </p:extLst>
          </p:nvPr>
        </p:nvGraphicFramePr>
        <p:xfrm>
          <a:off x="7277768" y="1657382"/>
          <a:ext cx="4673600" cy="4982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222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116"/>
            <a:ext cx="10515600" cy="534878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BENEFIT BREAKDOWN</a:t>
            </a:r>
          </a:p>
          <a:p>
            <a:endParaRPr lang="en-US" dirty="0" smtClean="0"/>
          </a:p>
          <a:p>
            <a:r>
              <a:rPr lang="en-US" dirty="0" smtClean="0"/>
              <a:t>Total projected benefit decrease </a:t>
            </a:r>
            <a:r>
              <a:rPr lang="en-US" smtClean="0"/>
              <a:t>= </a:t>
            </a:r>
            <a:r>
              <a:rPr lang="en-US" smtClean="0"/>
              <a:t>$</a:t>
            </a:r>
            <a:r>
              <a:rPr lang="en-US" smtClean="0"/>
              <a:t>200k</a:t>
            </a:r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246399586"/>
              </p:ext>
            </p:extLst>
          </p:nvPr>
        </p:nvGraphicFramePr>
        <p:xfrm>
          <a:off x="7277768" y="1527190"/>
          <a:ext cx="4673600" cy="4982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817100" y="4699000"/>
            <a:ext cx="520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11%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6011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207759"/>
              </p:ext>
            </p:extLst>
          </p:nvPr>
        </p:nvGraphicFramePr>
        <p:xfrm>
          <a:off x="838200" y="1825623"/>
          <a:ext cx="10515600" cy="398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9958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2019/2020 Budget Summary</a:t>
                      </a:r>
                      <a:r>
                        <a:rPr lang="en-US" sz="3200" baseline="0" dirty="0" smtClean="0"/>
                        <a:t> </a:t>
                      </a:r>
                      <a:endParaRPr lang="en-US" sz="3200" dirty="0"/>
                    </a:p>
                  </a:txBody>
                  <a:tcPr/>
                </a:tc>
              </a:tr>
              <a:tr h="995892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Total Proposed Revenues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$18,110,002</a:t>
                      </a:r>
                      <a:endParaRPr lang="en-US" sz="2800" dirty="0"/>
                    </a:p>
                  </a:txBody>
                  <a:tcPr anchor="ctr"/>
                </a:tc>
              </a:tr>
              <a:tr h="995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Total</a:t>
                      </a:r>
                      <a:r>
                        <a:rPr lang="en-US" sz="2800" baseline="0" dirty="0" smtClean="0"/>
                        <a:t> Proposed Expenditures</a:t>
                      </a:r>
                      <a:endParaRPr lang="en-US" sz="2800" dirty="0" smtClean="0"/>
                    </a:p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$18,352,932</a:t>
                      </a:r>
                    </a:p>
                    <a:p>
                      <a:endParaRPr lang="en-US" dirty="0"/>
                    </a:p>
                  </a:txBody>
                  <a:tcPr anchor="ctr"/>
                </a:tc>
              </a:tr>
              <a:tr h="9958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Proposed Budget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Deficit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$242,930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98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451495"/>
            <a:ext cx="8648700" cy="50291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u="sng" dirty="0" smtClean="0"/>
              <a:t>2019/2020 Bond Issue Projects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u="sng" dirty="0" smtClean="0"/>
              <a:t>Air Conditioning: Summer 2019			$3,800,000</a:t>
            </a:r>
          </a:p>
          <a:p>
            <a:pPr marL="0" indent="0">
              <a:buNone/>
            </a:pPr>
            <a:r>
              <a:rPr lang="en-US" dirty="0" smtClean="0"/>
              <a:t>Option </a:t>
            </a:r>
            <a:r>
              <a:rPr lang="en-US" dirty="0"/>
              <a:t>1</a:t>
            </a:r>
            <a:r>
              <a:rPr lang="en-US" dirty="0" smtClean="0"/>
              <a:t>: Add HS Auditorium			$73,200</a:t>
            </a:r>
          </a:p>
          <a:p>
            <a:pPr marL="0" indent="0">
              <a:buNone/>
            </a:pPr>
            <a:r>
              <a:rPr lang="en-US" dirty="0" smtClean="0"/>
              <a:t>Option 2: Add HS Cafeteria</a:t>
            </a:r>
            <a:r>
              <a:rPr lang="en-US" dirty="0"/>
              <a:t>	</a:t>
            </a:r>
            <a:r>
              <a:rPr lang="en-US" dirty="0" smtClean="0"/>
              <a:t>			$51,250</a:t>
            </a:r>
          </a:p>
          <a:p>
            <a:pPr marL="0" indent="0">
              <a:buNone/>
            </a:pPr>
            <a:r>
              <a:rPr lang="en-US" dirty="0" smtClean="0"/>
              <a:t>Option 3: Add Elem Cafeteria</a:t>
            </a:r>
            <a:r>
              <a:rPr lang="en-US" dirty="0"/>
              <a:t>	</a:t>
            </a:r>
            <a:r>
              <a:rPr lang="en-US" dirty="0" smtClean="0"/>
              <a:t>		$51,250</a:t>
            </a:r>
          </a:p>
          <a:p>
            <a:pPr marL="0" indent="0">
              <a:buNone/>
            </a:pPr>
            <a:r>
              <a:rPr lang="en-US" dirty="0"/>
              <a:t>Option </a:t>
            </a:r>
            <a:r>
              <a:rPr lang="en-US" dirty="0" smtClean="0"/>
              <a:t>4: </a:t>
            </a:r>
            <a:r>
              <a:rPr lang="en-US" dirty="0"/>
              <a:t>Add HS Gym				$71,725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Total Potential AC Cost 	$4,047,425</a:t>
            </a:r>
          </a:p>
          <a:p>
            <a:pPr marL="514350" indent="-514350" algn="ctr">
              <a:buAutoNum type="arabicPeriod"/>
            </a:pPr>
            <a:endParaRPr lang="en-US" dirty="0"/>
          </a:p>
          <a:p>
            <a:pPr lvl="4"/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977900" y="5410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90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451495"/>
            <a:ext cx="8648700" cy="5029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2019/2020 Bond Issue Projects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Outside Lighting Upgrades (LED) 		$9,000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Cafeteria Upgrades (Ovens)	 		</a:t>
            </a:r>
            <a:r>
              <a:rPr lang="en-US" dirty="0" smtClean="0"/>
              <a:t>$10,000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pPr marL="514350" indent="-514350" algn="ctr">
              <a:buAutoNum type="arabicPeriod"/>
            </a:pPr>
            <a:endParaRPr lang="en-US" dirty="0"/>
          </a:p>
          <a:p>
            <a:pPr marL="1828800" lvl="4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600" dirty="0" smtClean="0"/>
              <a:t>Total Year 1 Bond Issue = </a:t>
            </a:r>
            <a:r>
              <a:rPr lang="en-US" sz="2600" dirty="0"/>
              <a:t>	$</a:t>
            </a:r>
            <a:r>
              <a:rPr lang="en-US" sz="2600" dirty="0" smtClean="0"/>
              <a:t>4,066,425</a:t>
            </a:r>
            <a:endParaRPr lang="en-US" sz="2600" dirty="0"/>
          </a:p>
          <a:p>
            <a:pPr marL="1828800" lvl="4" indent="0">
              <a:buNone/>
            </a:pPr>
            <a:r>
              <a:rPr lang="en-US" dirty="0" smtClean="0"/>
              <a:t> </a:t>
            </a:r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79500" y="4292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977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313413"/>
            <a:ext cx="8648700" cy="49315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2019/2020 Capital Projects</a:t>
            </a:r>
          </a:p>
          <a:p>
            <a:pPr marL="0" indent="0" algn="ctr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Dump/Salt Truck 				$65,000</a:t>
            </a:r>
          </a:p>
          <a:p>
            <a:pPr marL="514350" indent="-514350">
              <a:buAutoNum type="arabicPeriod"/>
            </a:pPr>
            <a:r>
              <a:rPr lang="en-US" dirty="0" smtClean="0"/>
              <a:t>District Van 					$35,000</a:t>
            </a:r>
          </a:p>
          <a:p>
            <a:pPr marL="514350" indent="-514350">
              <a:buAutoNum type="arabicPeriod"/>
            </a:pPr>
            <a:r>
              <a:rPr lang="en-US" dirty="0" smtClean="0"/>
              <a:t>PA Systems (Both Buildings) &amp; Phones	$100,000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				Total Costs: 	  $200,000</a:t>
            </a:r>
          </a:p>
          <a:p>
            <a:pPr marL="514350" indent="-514350" algn="ctr">
              <a:buAutoNum type="arabicPeriod"/>
            </a:pPr>
            <a:endParaRPr lang="en-US" dirty="0"/>
          </a:p>
          <a:p>
            <a:pPr lvl="4"/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612900" y="4152900"/>
            <a:ext cx="8763000" cy="12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88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443240"/>
            <a:ext cx="9842500" cy="5313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2019/2020 Technology Fund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Chromebook Replacements @ HS (Approx. 247): </a:t>
            </a:r>
            <a:r>
              <a:rPr lang="en-US" dirty="0" smtClean="0"/>
              <a:t>	$</a:t>
            </a:r>
            <a:r>
              <a:rPr lang="en-US" dirty="0" smtClean="0"/>
              <a:t>61,750</a:t>
            </a:r>
          </a:p>
          <a:p>
            <a:pPr marL="514350" indent="-514350">
              <a:buAutoNum type="arabicPeriod"/>
            </a:pPr>
            <a:r>
              <a:rPr lang="en-US" dirty="0" smtClean="0"/>
              <a:t>Chromebooks – Grades 5</a:t>
            </a:r>
            <a:r>
              <a:rPr lang="en-US" baseline="30000" dirty="0" smtClean="0"/>
              <a:t>th</a:t>
            </a:r>
            <a:r>
              <a:rPr lang="en-US" dirty="0" smtClean="0"/>
              <a:t> &amp; 6</a:t>
            </a:r>
            <a:r>
              <a:rPr lang="en-US" baseline="30000" dirty="0" smtClean="0"/>
              <a:t>th</a:t>
            </a:r>
            <a:r>
              <a:rPr lang="en-US" dirty="0" smtClean="0"/>
              <a:t> (Approx. 135): </a:t>
            </a:r>
            <a:r>
              <a:rPr lang="en-US" dirty="0" smtClean="0"/>
              <a:t>	$</a:t>
            </a:r>
            <a:r>
              <a:rPr lang="en-US" dirty="0" smtClean="0"/>
              <a:t>33,750</a:t>
            </a:r>
          </a:p>
          <a:p>
            <a:pPr marL="514350" indent="-514350">
              <a:buAutoNum type="arabicPeriod"/>
            </a:pPr>
            <a:r>
              <a:rPr lang="en-US" dirty="0" smtClean="0"/>
              <a:t>iPad Cart @ Elem. (25 iPads):  </a:t>
            </a:r>
            <a:r>
              <a:rPr lang="en-US" dirty="0" smtClean="0"/>
              <a:t>				$</a:t>
            </a:r>
            <a:r>
              <a:rPr lang="en-US" dirty="0" smtClean="0"/>
              <a:t>7,400</a:t>
            </a:r>
          </a:p>
          <a:p>
            <a:pPr marL="514350" indent="-514350">
              <a:buAutoNum type="arabicPeriod"/>
            </a:pPr>
            <a:r>
              <a:rPr lang="en-US" dirty="0" smtClean="0"/>
              <a:t>JAMF Apple Device Management Software: </a:t>
            </a:r>
            <a:r>
              <a:rPr lang="en-US" dirty="0" smtClean="0"/>
              <a:t>		$</a:t>
            </a:r>
            <a:r>
              <a:rPr lang="en-US" dirty="0" smtClean="0"/>
              <a:t>12,350</a:t>
            </a: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marL="1828800" lvl="4" indent="0">
              <a:buNone/>
            </a:pPr>
            <a:endParaRPr lang="en-US" dirty="0" smtClean="0"/>
          </a:p>
          <a:p>
            <a:pPr marL="1828800" lvl="4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dirty="0" smtClean="0"/>
              <a:t>		Total </a:t>
            </a:r>
            <a:r>
              <a:rPr lang="en-US" sz="2800" dirty="0" smtClean="0"/>
              <a:t>Costs: $115,250</a:t>
            </a:r>
          </a:p>
          <a:p>
            <a:pPr marL="1828800" lvl="4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  </a:t>
            </a:r>
            <a:r>
              <a:rPr lang="en-US" sz="2800" dirty="0" smtClean="0"/>
              <a:t>		</a:t>
            </a:r>
            <a:r>
              <a:rPr lang="en-US" sz="2000" dirty="0" smtClean="0"/>
              <a:t>($</a:t>
            </a:r>
            <a:r>
              <a:rPr lang="en-US" sz="2000" dirty="0" smtClean="0"/>
              <a:t>93,500 from General Fund)</a:t>
            </a:r>
            <a:endParaRPr 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55700" y="5232400"/>
            <a:ext cx="1016000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500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915" y="1379740"/>
            <a:ext cx="9842500" cy="5084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Fund Balance @ 6/30/2018</a:t>
            </a:r>
          </a:p>
          <a:p>
            <a:pPr marL="0" indent="0" algn="ctr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 smtClean="0"/>
          </a:p>
          <a:p>
            <a:pPr marL="1828800" lvl="4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2498"/>
              </p:ext>
            </p:extLst>
          </p:nvPr>
        </p:nvGraphicFramePr>
        <p:xfrm>
          <a:off x="1714165" y="2015067"/>
          <a:ext cx="8128000" cy="425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867235"/>
                <a:gridCol w="2196765"/>
                <a:gridCol w="2032000"/>
              </a:tblGrid>
              <a:tr h="716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TECHNOLOGY FUND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CAPITAL PROJECTS</a:t>
                      </a:r>
                      <a:r>
                        <a:rPr lang="en-US" baseline="0" dirty="0" smtClean="0"/>
                        <a:t> FUND</a:t>
                      </a:r>
                      <a:endParaRPr lang="en-US" dirty="0"/>
                    </a:p>
                  </a:txBody>
                  <a:tcPr/>
                </a:tc>
              </a:tr>
              <a:tr h="112931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Assigned: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PSERS Rate Increases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$1,450,000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</a:t>
                      </a:r>
                      <a:endParaRPr lang="en-US" dirty="0"/>
                    </a:p>
                  </a:txBody>
                  <a:tcPr anchor="ctr"/>
                </a:tc>
              </a:tr>
              <a:tr h="85499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Assigned: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Deficit Budget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$185,021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_</a:t>
                      </a:r>
                      <a:endParaRPr lang="en-US" dirty="0"/>
                    </a:p>
                  </a:txBody>
                  <a:tcPr anchor="ctr"/>
                </a:tc>
              </a:tr>
              <a:tr h="7164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Unassigned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$1,252,050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$333,790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$1,211,236</a:t>
                      </a:r>
                      <a:endParaRPr lang="en-US" dirty="0"/>
                    </a:p>
                  </a:txBody>
                  <a:tcPr anchor="ctr"/>
                </a:tc>
              </a:tr>
              <a:tr h="7164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TOTAL</a:t>
                      </a:r>
                      <a:r>
                        <a:rPr lang="en-US" b="1" baseline="0" dirty="0" smtClean="0"/>
                        <a:t> Balance: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$2,887,071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$333,790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$1,211,236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100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1592869"/>
            <a:ext cx="10114742" cy="4724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Board Considerations…..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Personnel:	</a:t>
            </a:r>
          </a:p>
          <a:p>
            <a:pPr lvl="4"/>
            <a:r>
              <a:rPr lang="en-US" dirty="0" smtClean="0"/>
              <a:t>Mental Health Support</a:t>
            </a:r>
          </a:p>
          <a:p>
            <a:pPr marL="1828800" lvl="4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(The following items are included in 19/20 Preliminary Budget)</a:t>
            </a:r>
          </a:p>
          <a:p>
            <a:pPr lvl="5"/>
            <a:r>
              <a:rPr lang="en-US" dirty="0" smtClean="0"/>
              <a:t>Supplemental Position for HS Principal </a:t>
            </a:r>
          </a:p>
          <a:p>
            <a:pPr lvl="5"/>
            <a:r>
              <a:rPr lang="en-US" dirty="0"/>
              <a:t>PT Social Worker (Continuation of Safety Grant)</a:t>
            </a:r>
          </a:p>
          <a:p>
            <a:pPr lvl="5"/>
            <a:r>
              <a:rPr lang="en-US" dirty="0" smtClean="0"/>
              <a:t>PT Mental Health Consultant (Coordinate Small Groups)</a:t>
            </a:r>
          </a:p>
          <a:p>
            <a:pPr marL="2286000" lvl="5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Taxes:</a:t>
            </a:r>
            <a:r>
              <a:rPr lang="en-US" dirty="0"/>
              <a:t>	</a:t>
            </a:r>
          </a:p>
          <a:p>
            <a:pPr lvl="4"/>
            <a:r>
              <a:rPr lang="en-US" dirty="0" smtClean="0"/>
              <a:t>Raise taxes to the ACT 1 index: 3% ~ .36423 mills (Additional $203k in Revenue)</a:t>
            </a:r>
          </a:p>
          <a:p>
            <a:pPr marL="1828800" lvl="4" indent="0"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(NOT included in 19/20 Preliminary Budget)</a:t>
            </a:r>
            <a:endParaRPr lang="en-US" b="1" dirty="0">
              <a:solidFill>
                <a:srgbClr val="0070C0"/>
              </a:solidFill>
            </a:endParaRPr>
          </a:p>
          <a:p>
            <a:pPr marL="1828800" lvl="4" indent="0">
              <a:buNone/>
            </a:pPr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3341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lvl="4"/>
            <a:endParaRPr lang="en-US" dirty="0" smtClean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98" y="1393826"/>
            <a:ext cx="6197602" cy="478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26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732868"/>
              </p:ext>
            </p:extLst>
          </p:nvPr>
        </p:nvGraphicFramePr>
        <p:xfrm>
          <a:off x="657726" y="1219200"/>
          <a:ext cx="10696074" cy="4957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5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5700"/>
            <a:ext cx="10515600" cy="50212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2019/2020 SPECIAL EDUCATION 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39553"/>
              </p:ext>
            </p:extLst>
          </p:nvPr>
        </p:nvGraphicFramePr>
        <p:xfrm>
          <a:off x="1219200" y="1761066"/>
          <a:ext cx="9994898" cy="3242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454"/>
                <a:gridCol w="1152272"/>
                <a:gridCol w="1249362"/>
                <a:gridCol w="1249362"/>
                <a:gridCol w="1249362"/>
                <a:gridCol w="1249362"/>
                <a:gridCol w="1249362"/>
                <a:gridCol w="1249362"/>
              </a:tblGrid>
              <a:tr h="10809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Emotional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Learning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</a:t>
                      </a:r>
                      <a:r>
                        <a:rPr lang="en-US" baseline="0" dirty="0" smtClean="0"/>
                        <a:t> Skills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Outplaced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Speech</a:t>
                      </a:r>
                      <a:endParaRPr lang="en-US" dirty="0"/>
                    </a:p>
                  </a:txBody>
                  <a:tcPr/>
                </a:tc>
              </a:tr>
              <a:tr h="10809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Jr./Sr.</a:t>
                      </a:r>
                      <a:r>
                        <a:rPr lang="en-US" baseline="0" dirty="0" smtClean="0"/>
                        <a:t> High School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 anchor="ctr"/>
                </a:tc>
              </a:tr>
              <a:tr h="108091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Elementary</a:t>
                      </a:r>
                      <a:r>
                        <a:rPr lang="en-US" baseline="0" dirty="0" smtClean="0"/>
                        <a:t> Center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Flowchart: Process 7"/>
          <p:cNvSpPr/>
          <p:nvPr/>
        </p:nvSpPr>
        <p:spPr>
          <a:xfrm>
            <a:off x="7480298" y="5270500"/>
            <a:ext cx="3733800" cy="12446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2019/2020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22% of HS Population is Special Ed.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4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2019/2020 Budget Highlights</a:t>
            </a:r>
          </a:p>
          <a:p>
            <a:r>
              <a:rPr lang="en-US" dirty="0" smtClean="0"/>
              <a:t>REVENUE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- Current assessed values decreased by $1,909,380 from 2018 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(equates to $23,181 in tax dollars)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- Earned Income expected to increase by 1.5%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State increased Special Ed Funding by 4.40%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State is reimbursing PSERS contributions around 55%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Transportation subsidy payments are flat (no increase in 19/20)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2019/2020 Budget Highlights</a:t>
            </a:r>
          </a:p>
          <a:p>
            <a:r>
              <a:rPr lang="en-US" dirty="0" smtClean="0"/>
              <a:t>EXPENDITURES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New Teachers contract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District moved to ACSHIC (Recognizes $240k savings)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Addition of new debt (increase of $230k)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Increase in electrical costs from new air system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New Jr. High Cheerleading uniforms, Wrestling warm-ups, 	     	   	  Baseball uniforms, and Band raincoats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- Transfer of $93,500 to Technology Fund for Chromebook  	   	 	  replacements and new devices at Elementary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3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2487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144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Real Estate Taxes: District Perspective</a:t>
            </a:r>
          </a:p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983992"/>
              </p:ext>
            </p:extLst>
          </p:nvPr>
        </p:nvGraphicFramePr>
        <p:xfrm>
          <a:off x="2031999" y="2497666"/>
          <a:ext cx="8128000" cy="274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1373717">
                <a:tc>
                  <a:txBody>
                    <a:bodyPr/>
                    <a:lstStyle/>
                    <a:p>
                      <a:r>
                        <a:rPr lang="en-US" dirty="0" smtClean="0"/>
                        <a:t>Real Estate</a:t>
                      </a:r>
                      <a:r>
                        <a:rPr lang="en-US" baseline="0" dirty="0" smtClean="0"/>
                        <a:t> Millage Increase:</a:t>
                      </a:r>
                    </a:p>
                    <a:p>
                      <a:r>
                        <a:rPr lang="en-US" baseline="0" dirty="0" smtClean="0"/>
                        <a:t> * 1 mill = $559,550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Fort</a:t>
                      </a:r>
                      <a:r>
                        <a:rPr lang="en-US" baseline="0" dirty="0" smtClean="0"/>
                        <a:t> Cherry School District ACT 1 index for 2019/2020 = 3.00%</a:t>
                      </a:r>
                      <a:endParaRPr lang="en-US" dirty="0"/>
                    </a:p>
                  </a:txBody>
                  <a:tcPr/>
                </a:tc>
              </a:tr>
              <a:tr h="1373717"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</a:t>
                      </a:r>
                      <a:r>
                        <a:rPr lang="en-US" baseline="0" dirty="0" smtClean="0"/>
                        <a:t> Real Estate revenue possible through tax increase. District can raise a maximum of 3% or .36423 mills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maximum of $203,804 in additional revenue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64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Real Estate Taxes: Taxpayer Perspective</a:t>
            </a:r>
          </a:p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740157"/>
              </p:ext>
            </p:extLst>
          </p:nvPr>
        </p:nvGraphicFramePr>
        <p:xfrm>
          <a:off x="1809748" y="2286000"/>
          <a:ext cx="9150351" cy="438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569"/>
                <a:gridCol w="1297779"/>
                <a:gridCol w="1229341"/>
                <a:gridCol w="1210331"/>
                <a:gridCol w="1210331"/>
              </a:tblGrid>
              <a:tr h="2030450">
                <a:tc>
                  <a:txBody>
                    <a:bodyPr/>
                    <a:lstStyle/>
                    <a:p>
                      <a:r>
                        <a:rPr lang="en-US" dirty="0" smtClean="0"/>
                        <a:t>Real Estate</a:t>
                      </a:r>
                      <a:r>
                        <a:rPr lang="en-US" baseline="0" dirty="0" smtClean="0"/>
                        <a:t> Millage Increase:</a:t>
                      </a:r>
                    </a:p>
                    <a:p>
                      <a:r>
                        <a:rPr lang="en-US" baseline="0" dirty="0" smtClean="0"/>
                        <a:t> * Millage increased based on resident’s assessed property value  (District’s avg. value per home = $112,314)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$100k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$150k value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$200k value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$400k value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235105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Annual Tax</a:t>
                      </a:r>
                      <a:r>
                        <a:rPr lang="en-US" baseline="0" dirty="0" smtClean="0"/>
                        <a:t> Increase with 3% tax increase: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Real Estate Tax bill at 12.5052 mills:</a:t>
                      </a:r>
                    </a:p>
                    <a:p>
                      <a:r>
                        <a:rPr lang="en-US" baseline="0" dirty="0" smtClean="0"/>
                        <a:t>  (without H/F Exclusion)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$36.42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$1,250.52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$54.63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$1,875.78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$72.84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$2,501.04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$145.68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$5,002.08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00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631" y="350798"/>
            <a:ext cx="11710737" cy="677108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								</a:t>
            </a:r>
            <a:r>
              <a:rPr lang="en-US" sz="2000" b="1" dirty="0" smtClean="0"/>
              <a:t>2019/2020 Preliminary Budget </a:t>
            </a: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1" y="345202"/>
            <a:ext cx="1232569" cy="693320"/>
          </a:xfrm>
          <a:prstGeom prst="rect">
            <a:avLst/>
          </a:prstGeom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366914"/>
              </p:ext>
            </p:extLst>
          </p:nvPr>
        </p:nvGraphicFramePr>
        <p:xfrm>
          <a:off x="838200" y="1363579"/>
          <a:ext cx="10515600" cy="4813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6813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405</Words>
  <Application>Microsoft Office PowerPoint</Application>
  <PresentationFormat>Widescreen</PresentationFormat>
  <Paragraphs>250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2019-2020 Preliminary Budget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Preliminary Budget</dc:title>
  <dc:creator>Jessica Drylie</dc:creator>
  <cp:lastModifiedBy>Jessica Drylie</cp:lastModifiedBy>
  <cp:revision>91</cp:revision>
  <cp:lastPrinted>2019-03-25T13:56:53Z</cp:lastPrinted>
  <dcterms:created xsi:type="dcterms:W3CDTF">2019-03-13T19:27:07Z</dcterms:created>
  <dcterms:modified xsi:type="dcterms:W3CDTF">2019-03-25T16:35:52Z</dcterms:modified>
</cp:coreProperties>
</file>